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70" r:id="rId3"/>
    <p:sldId id="273" r:id="rId4"/>
    <p:sldId id="268" r:id="rId5"/>
    <p:sldId id="262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69C509"/>
    <a:srgbClr val="3C9B00"/>
    <a:srgbClr val="0072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7" autoAdjust="0"/>
    <p:restoredTop sz="93863" autoAdjust="0"/>
  </p:normalViewPr>
  <p:slideViewPr>
    <p:cSldViewPr snapToGrid="0">
      <p:cViewPr varScale="1">
        <p:scale>
          <a:sx n="64" d="100"/>
          <a:sy n="64" d="100"/>
        </p:scale>
        <p:origin x="720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08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BB49BF-EE40-A045-8B55-23D8E5013A4F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13DAD83-4BCD-CA43-ABF2-80CE36262F5B}">
      <dgm:prSet phldrT="[Texto]" custT="1"/>
      <dgm:spPr>
        <a:blipFill dpi="0" rotWithShape="0">
          <a:blip xmlns:r="http://schemas.openxmlformats.org/officeDocument/2006/relationships" r:embed="rId1">
            <a:alphaModFix amt="58000"/>
          </a:blip>
          <a:srcRect/>
          <a:tile tx="0" ty="0" sx="100000" sy="100000" flip="none" algn="tl"/>
        </a:blipFill>
      </dgm:spPr>
      <dgm:t>
        <a:bodyPr/>
        <a:lstStyle/>
        <a:p>
          <a:r>
            <a:rPr lang="es-ES" sz="1800" b="0" i="0" u="none" strike="noStrike" cap="none" dirty="0">
              <a:solidFill>
                <a:srgbClr val="1F4E79"/>
              </a:solidFill>
              <a:latin typeface="+mn-lt"/>
              <a:ea typeface="Sniglet"/>
              <a:cs typeface="Sniglet"/>
              <a:sym typeface="Sniglet"/>
            </a:rPr>
            <a:t>C </a:t>
          </a:r>
          <a:r>
            <a:rPr lang="en-GB" sz="1800" b="0" i="0" u="none" strike="noStrike" cap="none" noProof="0" dirty="0">
              <a:solidFill>
                <a:srgbClr val="1F4E79"/>
              </a:solidFill>
              <a:latin typeface="+mn-lt"/>
              <a:ea typeface="Sniglet"/>
              <a:cs typeface="Sniglet"/>
              <a:sym typeface="Sniglet"/>
            </a:rPr>
            <a:t>levels: acting accordingly to the context and adjusting to prevent misunderstandings. Taking into consideration sociocultural and sociolinguistic differences to mediate and avoid misunderstandings and cultural incidents.</a:t>
          </a:r>
        </a:p>
      </dgm:t>
    </dgm:pt>
    <dgm:pt modelId="{351FD6BB-AFA9-414C-AE59-039113837167}" type="parTrans" cxnId="{68318D1D-61C5-3F46-A7D2-761FE3658116}">
      <dgm:prSet/>
      <dgm:spPr/>
      <dgm:t>
        <a:bodyPr/>
        <a:lstStyle/>
        <a:p>
          <a:endParaRPr lang="es-ES"/>
        </a:p>
      </dgm:t>
    </dgm:pt>
    <dgm:pt modelId="{46F08ED8-2180-4741-9792-7668BE516BCA}" type="sibTrans" cxnId="{68318D1D-61C5-3F46-A7D2-761FE3658116}">
      <dgm:prSet/>
      <dgm:spPr/>
      <dgm:t>
        <a:bodyPr/>
        <a:lstStyle/>
        <a:p>
          <a:endParaRPr lang="es-ES"/>
        </a:p>
      </dgm:t>
    </dgm:pt>
    <dgm:pt modelId="{A2C58F71-343B-2B46-A192-12F4D3CA8AAE}">
      <dgm:prSet phldrT="[Texto]" custT="1"/>
      <dgm:spPr>
        <a:blipFill dpi="0" rotWithShape="0">
          <a:blip xmlns:r="http://schemas.openxmlformats.org/officeDocument/2006/relationships" r:embed="rId1">
            <a:alphaModFix amt="58000"/>
          </a:blip>
          <a:srcRect/>
          <a:tile tx="0" ty="0" sx="100000" sy="100000" flip="none" algn="tl"/>
        </a:blipFill>
      </dgm:spPr>
      <dgm:t>
        <a:bodyPr/>
        <a:lstStyle/>
        <a:p>
          <a:endParaRPr lang="es-ES" sz="2800" b="0" dirty="0">
            <a:latin typeface="+mn-lt"/>
          </a:endParaRPr>
        </a:p>
        <a:p>
          <a:r>
            <a:rPr lang="es-ES" sz="1800" b="0" i="0" u="none" strike="noStrike" cap="none" dirty="0">
              <a:solidFill>
                <a:srgbClr val="1F4E79"/>
              </a:solidFill>
              <a:latin typeface="+mn-lt"/>
              <a:ea typeface="Sniglet"/>
              <a:cs typeface="Sniglet"/>
              <a:sym typeface="Sniglet"/>
            </a:rPr>
            <a:t>B </a:t>
          </a:r>
          <a:r>
            <a:rPr lang="en-GB" sz="1800" b="0" i="0" u="none" strike="noStrike" cap="none" noProof="0" dirty="0">
              <a:solidFill>
                <a:srgbClr val="1F4E79"/>
              </a:solidFill>
              <a:latin typeface="+mn-lt"/>
              <a:ea typeface="Sniglet"/>
              <a:cs typeface="Sniglet"/>
              <a:sym typeface="Sniglet"/>
            </a:rPr>
            <a:t>levels: introducing people and showing interest. Understanding different perspectives and being sensitive and flexible, facilitating clarification when needed to resolve a misunderstanding</a:t>
          </a:r>
          <a:r>
            <a:rPr lang="es-ES" sz="1800" b="0" i="0" u="none" strike="noStrike" cap="none" dirty="0">
              <a:solidFill>
                <a:srgbClr val="1F4E79"/>
              </a:solidFill>
              <a:latin typeface="+mn-lt"/>
              <a:ea typeface="Sniglet"/>
              <a:cs typeface="Sniglet"/>
              <a:sym typeface="Sniglet"/>
            </a:rPr>
            <a:t>.</a:t>
          </a:r>
          <a:endParaRPr lang="es-ES" sz="1800" b="0" i="0" u="none" strike="noStrike" cap="none" dirty="0">
            <a:blipFill>
              <a:blip xmlns:r="http://schemas.openxmlformats.org/officeDocument/2006/relationships" r:embed="rId2"/>
              <a:tile tx="0" ty="0" sx="100000" sy="100000" flip="none" algn="tl"/>
            </a:blipFill>
            <a:latin typeface="+mn-lt"/>
            <a:ea typeface="Sniglet"/>
            <a:cs typeface="Sniglet"/>
            <a:sym typeface="Sniglet"/>
          </a:endParaRPr>
        </a:p>
      </dgm:t>
    </dgm:pt>
    <dgm:pt modelId="{662CA668-8479-3C47-B9E6-6BF5F8C26AA3}" type="parTrans" cxnId="{CB14651D-8983-4542-B2B3-A7500A34E33C}">
      <dgm:prSet/>
      <dgm:spPr/>
      <dgm:t>
        <a:bodyPr/>
        <a:lstStyle/>
        <a:p>
          <a:endParaRPr lang="es-ES"/>
        </a:p>
      </dgm:t>
    </dgm:pt>
    <dgm:pt modelId="{13843D86-2039-0C4B-90B9-66C6EAA8A331}" type="sibTrans" cxnId="{CB14651D-8983-4542-B2B3-A7500A34E33C}">
      <dgm:prSet/>
      <dgm:spPr/>
      <dgm:t>
        <a:bodyPr/>
        <a:lstStyle/>
        <a:p>
          <a:endParaRPr lang="es-ES"/>
        </a:p>
      </dgm:t>
    </dgm:pt>
    <dgm:pt modelId="{B58BCC18-1651-DB4D-A385-49FA950E1886}">
      <dgm:prSet phldrT="[Texto]" custT="1"/>
      <dgm:spPr>
        <a:blipFill dpi="0" rotWithShape="0">
          <a:blip xmlns:r="http://schemas.openxmlformats.org/officeDocument/2006/relationships" r:embed="rId1">
            <a:alphaModFix amt="58000"/>
          </a:blip>
          <a:srcRect/>
          <a:tile tx="0" ty="0" sx="100000" sy="100000" flip="none" algn="tl"/>
        </a:blipFill>
      </dgm:spPr>
      <dgm:t>
        <a:bodyPr/>
        <a:lstStyle/>
        <a:p>
          <a:r>
            <a:rPr lang="es-ES" sz="1800" b="0" i="0" u="none" strike="noStrike" cap="none" dirty="0">
              <a:solidFill>
                <a:srgbClr val="1F4E79"/>
              </a:solidFill>
              <a:latin typeface="+mn-lt"/>
              <a:ea typeface="Sniglet"/>
              <a:cs typeface="Sniglet"/>
              <a:sym typeface="Sniglet"/>
            </a:rPr>
            <a:t>A </a:t>
          </a:r>
          <a:r>
            <a:rPr lang="en-GB" sz="1800" b="0" i="0" u="none" strike="noStrike" cap="none" noProof="0" dirty="0">
              <a:solidFill>
                <a:srgbClr val="1F4E79"/>
              </a:solidFill>
              <a:latin typeface="+mn-lt"/>
              <a:ea typeface="Sniglet"/>
              <a:cs typeface="Sniglet"/>
              <a:sym typeface="Sniglet"/>
            </a:rPr>
            <a:t>levels: ability to contribute to intercultural exchanges by showing a positive attitude using verbal and non-verbal language.</a:t>
          </a:r>
        </a:p>
      </dgm:t>
    </dgm:pt>
    <dgm:pt modelId="{8AD7E81B-29A0-B249-8A27-B90D77EC4CD5}" type="parTrans" cxnId="{38169A40-DC53-0140-940F-10961EFBBBD3}">
      <dgm:prSet/>
      <dgm:spPr/>
      <dgm:t>
        <a:bodyPr/>
        <a:lstStyle/>
        <a:p>
          <a:endParaRPr lang="es-ES"/>
        </a:p>
      </dgm:t>
    </dgm:pt>
    <dgm:pt modelId="{D2D0EB76-D406-A949-AF1A-C27E0F6593A3}" type="sibTrans" cxnId="{38169A40-DC53-0140-940F-10961EFBBBD3}">
      <dgm:prSet/>
      <dgm:spPr/>
      <dgm:t>
        <a:bodyPr/>
        <a:lstStyle/>
        <a:p>
          <a:endParaRPr lang="es-ES"/>
        </a:p>
      </dgm:t>
    </dgm:pt>
    <dgm:pt modelId="{11BDF337-2F6E-3748-A902-75D826115F6C}" type="pres">
      <dgm:prSet presAssocID="{57BB49BF-EE40-A045-8B55-23D8E5013A4F}" presName="Name0" presStyleCnt="0">
        <dgm:presLayoutVars>
          <dgm:dir/>
          <dgm:animLvl val="lvl"/>
          <dgm:resizeHandles val="exact"/>
        </dgm:presLayoutVars>
      </dgm:prSet>
      <dgm:spPr/>
    </dgm:pt>
    <dgm:pt modelId="{2D8DC75E-F79D-8A41-9A5D-E3780ACEE35F}" type="pres">
      <dgm:prSet presAssocID="{B13DAD83-4BCD-CA43-ABF2-80CE36262F5B}" presName="Name8" presStyleCnt="0"/>
      <dgm:spPr/>
    </dgm:pt>
    <dgm:pt modelId="{8A452455-4C09-3848-8893-1AB1E84A72FF}" type="pres">
      <dgm:prSet presAssocID="{B13DAD83-4BCD-CA43-ABF2-80CE36262F5B}" presName="level" presStyleLbl="node1" presStyleIdx="0" presStyleCnt="3" custScaleX="105226" custLinFactNeighborY="974">
        <dgm:presLayoutVars>
          <dgm:chMax val="1"/>
          <dgm:bulletEnabled val="1"/>
        </dgm:presLayoutVars>
      </dgm:prSet>
      <dgm:spPr/>
    </dgm:pt>
    <dgm:pt modelId="{ADD83052-03AC-5C45-A813-48CBA3BD42F9}" type="pres">
      <dgm:prSet presAssocID="{B13DAD83-4BCD-CA43-ABF2-80CE36262F5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C5AC222-92DB-B447-BA65-D86C1EB6FCEC}" type="pres">
      <dgm:prSet presAssocID="{A2C58F71-343B-2B46-A192-12F4D3CA8AAE}" presName="Name8" presStyleCnt="0"/>
      <dgm:spPr/>
    </dgm:pt>
    <dgm:pt modelId="{441AFA6C-B762-4E43-81C3-83BD0014B9AF}" type="pres">
      <dgm:prSet presAssocID="{A2C58F71-343B-2B46-A192-12F4D3CA8AAE}" presName="level" presStyleLbl="node1" presStyleIdx="1" presStyleCnt="3" custScaleX="102203" custScaleY="89724">
        <dgm:presLayoutVars>
          <dgm:chMax val="1"/>
          <dgm:bulletEnabled val="1"/>
        </dgm:presLayoutVars>
      </dgm:prSet>
      <dgm:spPr/>
    </dgm:pt>
    <dgm:pt modelId="{E2A280CE-DCEC-7944-96D5-C3A356C1B30B}" type="pres">
      <dgm:prSet presAssocID="{A2C58F71-343B-2B46-A192-12F4D3CA8AA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86D30AD-1E32-BE4D-BA28-B40993A59427}" type="pres">
      <dgm:prSet presAssocID="{B58BCC18-1651-DB4D-A385-49FA950E1886}" presName="Name8" presStyleCnt="0"/>
      <dgm:spPr/>
    </dgm:pt>
    <dgm:pt modelId="{3B8DE887-1023-2544-ACC8-754F123B6403}" type="pres">
      <dgm:prSet presAssocID="{B58BCC18-1651-DB4D-A385-49FA950E1886}" presName="level" presStyleLbl="node1" presStyleIdx="2" presStyleCnt="3" custScaleX="99849" custLinFactNeighborX="21167" custLinFactNeighborY="-1266">
        <dgm:presLayoutVars>
          <dgm:chMax val="1"/>
          <dgm:bulletEnabled val="1"/>
        </dgm:presLayoutVars>
      </dgm:prSet>
      <dgm:spPr/>
    </dgm:pt>
    <dgm:pt modelId="{8BACF727-450E-C647-B16D-7A1C5F555EB7}" type="pres">
      <dgm:prSet presAssocID="{B58BCC18-1651-DB4D-A385-49FA950E188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2ABEF06-29B6-2243-BFF6-C1D74EAF83E4}" type="presOf" srcId="{B58BCC18-1651-DB4D-A385-49FA950E1886}" destId="{3B8DE887-1023-2544-ACC8-754F123B6403}" srcOrd="0" destOrd="0" presId="urn:microsoft.com/office/officeart/2005/8/layout/pyramid1"/>
    <dgm:cxn modelId="{1E568814-0E48-5B45-B607-AACE6FD224AF}" type="presOf" srcId="{B13DAD83-4BCD-CA43-ABF2-80CE36262F5B}" destId="{ADD83052-03AC-5C45-A813-48CBA3BD42F9}" srcOrd="1" destOrd="0" presId="urn:microsoft.com/office/officeart/2005/8/layout/pyramid1"/>
    <dgm:cxn modelId="{CB14651D-8983-4542-B2B3-A7500A34E33C}" srcId="{57BB49BF-EE40-A045-8B55-23D8E5013A4F}" destId="{A2C58F71-343B-2B46-A192-12F4D3CA8AAE}" srcOrd="1" destOrd="0" parTransId="{662CA668-8479-3C47-B9E6-6BF5F8C26AA3}" sibTransId="{13843D86-2039-0C4B-90B9-66C6EAA8A331}"/>
    <dgm:cxn modelId="{68318D1D-61C5-3F46-A7D2-761FE3658116}" srcId="{57BB49BF-EE40-A045-8B55-23D8E5013A4F}" destId="{B13DAD83-4BCD-CA43-ABF2-80CE36262F5B}" srcOrd="0" destOrd="0" parTransId="{351FD6BB-AFA9-414C-AE59-039113837167}" sibTransId="{46F08ED8-2180-4741-9792-7668BE516BCA}"/>
    <dgm:cxn modelId="{38169A40-DC53-0140-940F-10961EFBBBD3}" srcId="{57BB49BF-EE40-A045-8B55-23D8E5013A4F}" destId="{B58BCC18-1651-DB4D-A385-49FA950E1886}" srcOrd="2" destOrd="0" parTransId="{8AD7E81B-29A0-B249-8A27-B90D77EC4CD5}" sibTransId="{D2D0EB76-D406-A949-AF1A-C27E0F6593A3}"/>
    <dgm:cxn modelId="{8F83AA5D-3432-6345-9B43-20FAFB195390}" type="presOf" srcId="{B13DAD83-4BCD-CA43-ABF2-80CE36262F5B}" destId="{8A452455-4C09-3848-8893-1AB1E84A72FF}" srcOrd="0" destOrd="0" presId="urn:microsoft.com/office/officeart/2005/8/layout/pyramid1"/>
    <dgm:cxn modelId="{F7298160-AA7D-874E-A729-4F77267CE4ED}" type="presOf" srcId="{B58BCC18-1651-DB4D-A385-49FA950E1886}" destId="{8BACF727-450E-C647-B16D-7A1C5F555EB7}" srcOrd="1" destOrd="0" presId="urn:microsoft.com/office/officeart/2005/8/layout/pyramid1"/>
    <dgm:cxn modelId="{E7847789-DB9C-C94E-AE74-ECB5C6D3CBA7}" type="presOf" srcId="{57BB49BF-EE40-A045-8B55-23D8E5013A4F}" destId="{11BDF337-2F6E-3748-A902-75D826115F6C}" srcOrd="0" destOrd="0" presId="urn:microsoft.com/office/officeart/2005/8/layout/pyramid1"/>
    <dgm:cxn modelId="{0F7526A0-A959-5344-9F94-BEC81B1A28C5}" type="presOf" srcId="{A2C58F71-343B-2B46-A192-12F4D3CA8AAE}" destId="{E2A280CE-DCEC-7944-96D5-C3A356C1B30B}" srcOrd="1" destOrd="0" presId="urn:microsoft.com/office/officeart/2005/8/layout/pyramid1"/>
    <dgm:cxn modelId="{C7AA07CB-4C61-7F42-8C5E-9A5DDD7EBC35}" type="presOf" srcId="{A2C58F71-343B-2B46-A192-12F4D3CA8AAE}" destId="{441AFA6C-B762-4E43-81C3-83BD0014B9AF}" srcOrd="0" destOrd="0" presId="urn:microsoft.com/office/officeart/2005/8/layout/pyramid1"/>
    <dgm:cxn modelId="{C4CF4064-BB99-674D-90B6-4837B759E936}" type="presParOf" srcId="{11BDF337-2F6E-3748-A902-75D826115F6C}" destId="{2D8DC75E-F79D-8A41-9A5D-E3780ACEE35F}" srcOrd="0" destOrd="0" presId="urn:microsoft.com/office/officeart/2005/8/layout/pyramid1"/>
    <dgm:cxn modelId="{88C0C723-3E6B-3848-A157-DDEF27B637CC}" type="presParOf" srcId="{2D8DC75E-F79D-8A41-9A5D-E3780ACEE35F}" destId="{8A452455-4C09-3848-8893-1AB1E84A72FF}" srcOrd="0" destOrd="0" presId="urn:microsoft.com/office/officeart/2005/8/layout/pyramid1"/>
    <dgm:cxn modelId="{532ADED1-6912-6541-878F-3092E3A96400}" type="presParOf" srcId="{2D8DC75E-F79D-8A41-9A5D-E3780ACEE35F}" destId="{ADD83052-03AC-5C45-A813-48CBA3BD42F9}" srcOrd="1" destOrd="0" presId="urn:microsoft.com/office/officeart/2005/8/layout/pyramid1"/>
    <dgm:cxn modelId="{0DC99091-0683-4E40-9544-301182B558DA}" type="presParOf" srcId="{11BDF337-2F6E-3748-A902-75D826115F6C}" destId="{5C5AC222-92DB-B447-BA65-D86C1EB6FCEC}" srcOrd="1" destOrd="0" presId="urn:microsoft.com/office/officeart/2005/8/layout/pyramid1"/>
    <dgm:cxn modelId="{4C73DF34-28EF-7C41-AA85-921849EAAF72}" type="presParOf" srcId="{5C5AC222-92DB-B447-BA65-D86C1EB6FCEC}" destId="{441AFA6C-B762-4E43-81C3-83BD0014B9AF}" srcOrd="0" destOrd="0" presId="urn:microsoft.com/office/officeart/2005/8/layout/pyramid1"/>
    <dgm:cxn modelId="{827FC321-1951-D14F-9A14-B647A00BDA43}" type="presParOf" srcId="{5C5AC222-92DB-B447-BA65-D86C1EB6FCEC}" destId="{E2A280CE-DCEC-7944-96D5-C3A356C1B30B}" srcOrd="1" destOrd="0" presId="urn:microsoft.com/office/officeart/2005/8/layout/pyramid1"/>
    <dgm:cxn modelId="{C43B1245-925F-DC44-A229-DF1AED611A94}" type="presParOf" srcId="{11BDF337-2F6E-3748-A902-75D826115F6C}" destId="{A86D30AD-1E32-BE4D-BA28-B40993A59427}" srcOrd="2" destOrd="0" presId="urn:microsoft.com/office/officeart/2005/8/layout/pyramid1"/>
    <dgm:cxn modelId="{EC1665BA-6D8C-7C48-A112-5469D2FECE99}" type="presParOf" srcId="{A86D30AD-1E32-BE4D-BA28-B40993A59427}" destId="{3B8DE887-1023-2544-ACC8-754F123B6403}" srcOrd="0" destOrd="0" presId="urn:microsoft.com/office/officeart/2005/8/layout/pyramid1"/>
    <dgm:cxn modelId="{D8234ACC-3EA7-A94A-8DD1-F5E86FA34104}" type="presParOf" srcId="{A86D30AD-1E32-BE4D-BA28-B40993A59427}" destId="{8BACF727-450E-C647-B16D-7A1C5F555EB7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52455-4C09-3848-8893-1AB1E84A72FF}">
      <dsp:nvSpPr>
        <dsp:cNvPr id="0" name=""/>
        <dsp:cNvSpPr/>
      </dsp:nvSpPr>
      <dsp:spPr>
        <a:xfrm>
          <a:off x="3773206" y="18216"/>
          <a:ext cx="4303997" cy="1870285"/>
        </a:xfrm>
        <a:prstGeom prst="trapezoid">
          <a:avLst>
            <a:gd name="adj" fmla="val 109348"/>
          </a:avLst>
        </a:prstGeom>
        <a:blipFill dpi="0" rotWithShape="0">
          <a:blip xmlns:r="http://schemas.openxmlformats.org/officeDocument/2006/relationships" r:embed="rId1">
            <a:alphaModFix amt="58000"/>
          </a:blip>
          <a:srcRect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u="none" strike="noStrike" kern="1200" cap="none" dirty="0">
              <a:solidFill>
                <a:srgbClr val="1F4E79"/>
              </a:solidFill>
              <a:latin typeface="+mn-lt"/>
              <a:ea typeface="Sniglet"/>
              <a:cs typeface="Sniglet"/>
              <a:sym typeface="Sniglet"/>
            </a:rPr>
            <a:t>C </a:t>
          </a:r>
          <a:r>
            <a:rPr lang="en-GB" sz="1800" b="0" i="0" u="none" strike="noStrike" kern="1200" cap="none" noProof="0" dirty="0">
              <a:solidFill>
                <a:srgbClr val="1F4E79"/>
              </a:solidFill>
              <a:latin typeface="+mn-lt"/>
              <a:ea typeface="Sniglet"/>
              <a:cs typeface="Sniglet"/>
              <a:sym typeface="Sniglet"/>
            </a:rPr>
            <a:t>levels: acting accordingly to the context and adjusting to prevent misunderstandings. Taking into consideration sociocultural and sociolinguistic differences to mediate and avoid misunderstandings and cultural incidents.</a:t>
          </a:r>
        </a:p>
      </dsp:txBody>
      <dsp:txXfrm>
        <a:off x="3773206" y="18216"/>
        <a:ext cx="4303997" cy="1870285"/>
      </dsp:txXfrm>
    </dsp:sp>
    <dsp:sp modelId="{441AFA6C-B762-4E43-81C3-83BD0014B9AF}">
      <dsp:nvSpPr>
        <dsp:cNvPr id="0" name=""/>
        <dsp:cNvSpPr/>
      </dsp:nvSpPr>
      <dsp:spPr>
        <a:xfrm>
          <a:off x="1959642" y="1870285"/>
          <a:ext cx="7931125" cy="1678095"/>
        </a:xfrm>
        <a:prstGeom prst="trapezoid">
          <a:avLst>
            <a:gd name="adj" fmla="val 109348"/>
          </a:avLst>
        </a:prstGeom>
        <a:blipFill dpi="0" rotWithShape="0">
          <a:blip xmlns:r="http://schemas.openxmlformats.org/officeDocument/2006/relationships" r:embed="rId1">
            <a:alphaModFix amt="58000"/>
          </a:blip>
          <a:srcRect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800" b="0" kern="1200" dirty="0">
            <a:latin typeface="+mn-lt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u="none" strike="noStrike" kern="1200" cap="none" dirty="0">
              <a:solidFill>
                <a:srgbClr val="1F4E79"/>
              </a:solidFill>
              <a:latin typeface="+mn-lt"/>
              <a:ea typeface="Sniglet"/>
              <a:cs typeface="Sniglet"/>
              <a:sym typeface="Sniglet"/>
            </a:rPr>
            <a:t>B </a:t>
          </a:r>
          <a:r>
            <a:rPr lang="en-GB" sz="1800" b="0" i="0" u="none" strike="noStrike" kern="1200" cap="none" noProof="0" dirty="0">
              <a:solidFill>
                <a:srgbClr val="1F4E79"/>
              </a:solidFill>
              <a:latin typeface="+mn-lt"/>
              <a:ea typeface="Sniglet"/>
              <a:cs typeface="Sniglet"/>
              <a:sym typeface="Sniglet"/>
            </a:rPr>
            <a:t>levels: introducing people and showing interest. Understanding different perspectives and being sensitive and flexible, facilitating clarification when needed to resolve a misunderstanding</a:t>
          </a:r>
          <a:r>
            <a:rPr lang="es-ES" sz="1800" b="0" i="0" u="none" strike="noStrike" kern="1200" cap="none" dirty="0">
              <a:solidFill>
                <a:srgbClr val="1F4E79"/>
              </a:solidFill>
              <a:latin typeface="+mn-lt"/>
              <a:ea typeface="Sniglet"/>
              <a:cs typeface="Sniglet"/>
              <a:sym typeface="Sniglet"/>
            </a:rPr>
            <a:t>.</a:t>
          </a:r>
          <a:endParaRPr lang="es-ES" sz="1800" b="0" i="0" u="none" strike="noStrike" kern="1200" cap="none" dirty="0">
            <a:blipFill>
              <a:blip xmlns:r="http://schemas.openxmlformats.org/officeDocument/2006/relationships" r:embed="rId2"/>
              <a:tile tx="0" ty="0" sx="100000" sy="100000" flip="none" algn="tl"/>
            </a:blipFill>
            <a:latin typeface="+mn-lt"/>
            <a:ea typeface="Sniglet"/>
            <a:cs typeface="Sniglet"/>
            <a:sym typeface="Sniglet"/>
          </a:endParaRPr>
        </a:p>
      </dsp:txBody>
      <dsp:txXfrm>
        <a:off x="3347589" y="1870285"/>
        <a:ext cx="5155231" cy="1678095"/>
      </dsp:txXfrm>
    </dsp:sp>
    <dsp:sp modelId="{3B8DE887-1023-2544-ACC8-754F123B6403}">
      <dsp:nvSpPr>
        <dsp:cNvPr id="0" name=""/>
        <dsp:cNvSpPr/>
      </dsp:nvSpPr>
      <dsp:spPr>
        <a:xfrm>
          <a:off x="17894" y="3524703"/>
          <a:ext cx="11832515" cy="1870285"/>
        </a:xfrm>
        <a:prstGeom prst="trapezoid">
          <a:avLst>
            <a:gd name="adj" fmla="val 109348"/>
          </a:avLst>
        </a:prstGeom>
        <a:blipFill dpi="0" rotWithShape="0">
          <a:blip xmlns:r="http://schemas.openxmlformats.org/officeDocument/2006/relationships" r:embed="rId1">
            <a:alphaModFix amt="58000"/>
          </a:blip>
          <a:srcRect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u="none" strike="noStrike" kern="1200" cap="none" dirty="0">
              <a:solidFill>
                <a:srgbClr val="1F4E79"/>
              </a:solidFill>
              <a:latin typeface="+mn-lt"/>
              <a:ea typeface="Sniglet"/>
              <a:cs typeface="Sniglet"/>
              <a:sym typeface="Sniglet"/>
            </a:rPr>
            <a:t>A </a:t>
          </a:r>
          <a:r>
            <a:rPr lang="en-GB" sz="1800" b="0" i="0" u="none" strike="noStrike" kern="1200" cap="none" noProof="0" dirty="0">
              <a:solidFill>
                <a:srgbClr val="1F4E79"/>
              </a:solidFill>
              <a:latin typeface="+mn-lt"/>
              <a:ea typeface="Sniglet"/>
              <a:cs typeface="Sniglet"/>
              <a:sym typeface="Sniglet"/>
            </a:rPr>
            <a:t>levels: ability to contribute to intercultural exchanges by showing a positive attitude using verbal and non-verbal language.</a:t>
          </a:r>
        </a:p>
      </dsp:txBody>
      <dsp:txXfrm>
        <a:off x="2088584" y="3524703"/>
        <a:ext cx="7691135" cy="1870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F75E8-3157-40D1-91A7-89E5ECBAD759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2532C-1669-4BC0-B362-1BA5C990DCB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675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9C623-DA96-44C8-AE75-8E5210F0FF01}" type="datetimeFigureOut">
              <a:rPr lang="de-AT" smtClean="0"/>
              <a:t>10.07.2024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7D6DD-DFA2-43CB-AD64-2EC5BC4A30E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96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32689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445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89489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98810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D6DD-DFA2-43CB-AD64-2EC5BC4A30E6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433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970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62B60E-6398-4BF2-99E0-4F6FEC3730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D392025-DA80-4A7B-8B7D-91AB918951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90538" y="1989138"/>
            <a:ext cx="11218862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96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654" y="365125"/>
            <a:ext cx="112181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654" y="1825625"/>
            <a:ext cx="11218126" cy="4051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690257" y="5988733"/>
            <a:ext cx="72402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300" b="0" kern="1200">
                <a:solidFill>
                  <a:srgbClr val="3C9B00"/>
                </a:solidFill>
                <a:effectLst/>
                <a:latin typeface="+mn-lt"/>
                <a:ea typeface="+mn-ea"/>
                <a:cs typeface="+mn-cs"/>
              </a:rPr>
              <a:t>Inspiring innovation in language education: changing contexts, evolving competences</a:t>
            </a:r>
            <a:br>
              <a:rPr lang="de-AT" sz="1300" b="0" kern="1200">
                <a:solidFill>
                  <a:srgbClr val="3C9B00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300" b="0" kern="120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Inspirer l'innovation dans l'éducation aux langues : contextes changeants, compétences en évolution</a:t>
            </a:r>
            <a:endParaRPr lang="de-AT" sz="1300" b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4" y="5966902"/>
            <a:ext cx="1958447" cy="6681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13570" y="5595129"/>
            <a:ext cx="1095209" cy="112021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BAB29A3-DCA0-4EEA-A9E6-94DBE5696A3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818" y="166535"/>
            <a:ext cx="1742101" cy="11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2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audio" Target="../media/media4.m4a"/><Relationship Id="rId7" Type="http://schemas.openxmlformats.org/officeDocument/2006/relationships/diagramLayout" Target="../diagrams/layout1.xml"/><Relationship Id="rId2" Type="http://schemas.microsoft.com/office/2007/relationships/media" Target="../media/media4.m4a"/><Relationship Id="rId1" Type="http://schemas.openxmlformats.org/officeDocument/2006/relationships/tags" Target="../tags/tag1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4.xml"/><Relationship Id="rId10" Type="http://schemas.microsoft.com/office/2007/relationships/diagramDrawing" Target="../diagrams/drawing1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s://www.google.com/url?sa=t&amp;rct=j&amp;q=&amp;esrc=s&amp;source=web&amp;cd=&amp;ved=2ahUKEwjKm-fJy4jyAhXNQkEAHfr1A2oQFjAAegQICRAD&amp;url=https%3A%2F%2Fecspm.org%2Fwp-content%2Fuploads%2F2019%2F04%2FPiccardo-Reading-20190321.pdf&amp;usg=AOvVaw3TqJ-tyfkKSknRLb3HMeGl" TargetMode="External"/><Relationship Id="rId5" Type="http://schemas.openxmlformats.org/officeDocument/2006/relationships/hyperlink" Target="https://ecspm.org/wp-content/uploads/2019/04/Piccardo-Reading-20190321.pdf" TargetMode="External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1977676"/>
          </a:xfrm>
        </p:spPr>
        <p:txBody>
          <a:bodyPr>
            <a:normAutofit fontScale="90000"/>
          </a:bodyPr>
          <a:lstStyle/>
          <a:p>
            <a:r>
              <a:rPr lang="en-GB" b="1" noProof="0" dirty="0">
                <a:solidFill>
                  <a:schemeClr val="accent5">
                    <a:lumMod val="50000"/>
                  </a:schemeClr>
                </a:solidFill>
              </a:rPr>
              <a:t>Pluricultural aspects in the Companion Volume to the Common European Framework of Reference for Languages: facilitating pluricultural space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3818" y="102686"/>
            <a:ext cx="1199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rgbClr val="69C509"/>
                </a:solidFill>
              </a:rPr>
              <a:t>CEFR Companion Volume implementation toolbox                                                                                                                            </a:t>
            </a:r>
          </a:p>
          <a:p>
            <a:r>
              <a:rPr lang="fr-FR" sz="1200" dirty="0">
                <a:solidFill>
                  <a:srgbClr val="1F4E79"/>
                </a:solidFill>
              </a:rPr>
              <a:t>Implémentation du Volume complémentaire du CECR – Boîte d’outils</a:t>
            </a:r>
          </a:p>
          <a:p>
            <a:r>
              <a:rPr lang="en-GB" sz="1200" b="1" dirty="0">
                <a:solidFill>
                  <a:srgbClr val="69C509"/>
                </a:solidFill>
              </a:rPr>
              <a:t>    </a:t>
            </a:r>
          </a:p>
        </p:txBody>
      </p:sp>
      <p:pic>
        <p:nvPicPr>
          <p:cNvPr id="7" name="Audio 6">
            <a:extLst>
              <a:ext uri="{FF2B5EF4-FFF2-40B4-BE49-F238E27FC236}">
                <a16:creationId xmlns:a16="http://schemas.microsoft.com/office/drawing/2014/main" id="{2CE05403-6A47-4E9C-5843-9C64BE4E3C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12"/>
    </mc:Choice>
    <mc:Fallback xmlns="">
      <p:transition spd="slow" advTm="15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5162EB-9D2C-B247-8767-6A5BCF90B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80" y="632162"/>
            <a:ext cx="11218126" cy="1325563"/>
          </a:xfrm>
        </p:spPr>
        <p:txBody>
          <a:bodyPr/>
          <a:lstStyle/>
          <a:p>
            <a:r>
              <a:rPr lang="en-GB" sz="2500" b="1">
                <a:solidFill>
                  <a:srgbClr val="002060"/>
                </a:solidFill>
              </a:rPr>
              <a:t>Facilitating pluricultural </a:t>
            </a:r>
            <a:r>
              <a:rPr lang="en-GB" sz="2500" b="1" dirty="0">
                <a:solidFill>
                  <a:srgbClr val="002060"/>
                </a:solidFill>
              </a:rPr>
              <a:t>space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37FBF9-91C0-114B-A677-0E85C5DEDC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0644" y="1690688"/>
            <a:ext cx="11218862" cy="3955029"/>
          </a:xfrm>
        </p:spPr>
        <p:txBody>
          <a:bodyPr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endParaRPr lang="es-ES_tradnl" sz="2500" b="1" dirty="0">
              <a:solidFill>
                <a:srgbClr val="002060"/>
              </a:solidFill>
              <a:latin typeface="Calibri Light" panose="020F0302020204030204"/>
            </a:endParaRPr>
          </a:p>
          <a:p>
            <a:pPr marL="0" lvl="0" indent="0">
              <a:spcAft>
                <a:spcPts val="1200"/>
              </a:spcAft>
              <a:buNone/>
            </a:pPr>
            <a:endParaRPr lang="es-ES_tradnl" sz="2500" b="1" dirty="0">
              <a:solidFill>
                <a:srgbClr val="002060"/>
              </a:solidFill>
              <a:latin typeface="Calibri Light" panose="020F0302020204030204"/>
            </a:endParaRPr>
          </a:p>
          <a:p>
            <a:pPr marL="0" lvl="0" indent="0">
              <a:spcAft>
                <a:spcPts val="1200"/>
              </a:spcAft>
              <a:buNone/>
            </a:pPr>
            <a:endParaRPr lang="es-ES_tradnl" sz="2500" b="1" dirty="0">
              <a:solidFill>
                <a:srgbClr val="002060"/>
              </a:solidFill>
              <a:latin typeface="Calibri Light" panose="020F0302020204030204"/>
            </a:endParaRPr>
          </a:p>
          <a:p>
            <a:pPr marL="0" lvl="0" indent="0">
              <a:spcAft>
                <a:spcPts val="1200"/>
              </a:spcAft>
              <a:buNone/>
            </a:pPr>
            <a:r>
              <a:rPr lang="en-GB" sz="1800" dirty="0">
                <a:solidFill>
                  <a:srgbClr val="002060"/>
                </a:solidFill>
              </a:rPr>
              <a:t>Pluricultural competence is relatively independent of educational content (</a:t>
            </a:r>
            <a:r>
              <a:rPr lang="en-GB" sz="1800" dirty="0" err="1">
                <a:solidFill>
                  <a:srgbClr val="002060"/>
                </a:solidFill>
              </a:rPr>
              <a:t>Coste</a:t>
            </a:r>
            <a:r>
              <a:rPr lang="en-GB" sz="1800" dirty="0">
                <a:solidFill>
                  <a:srgbClr val="002060"/>
                </a:solidFill>
              </a:rPr>
              <a:t>, Moore and Zarate, 2009) but very much linked to beliefs and experiences. Pluricultural competence is fostered by positive experiences and the creation of a safe space where to experience other cultures </a:t>
            </a:r>
            <a:r>
              <a:rPr lang="en-GB" sz="1800">
                <a:solidFill>
                  <a:srgbClr val="002060"/>
                </a:solidFill>
              </a:rPr>
              <a:t>is conducive </a:t>
            </a:r>
            <a:r>
              <a:rPr lang="en-GB" sz="1800" dirty="0">
                <a:solidFill>
                  <a:srgbClr val="002060"/>
                </a:solidFill>
              </a:rPr>
              <a:t>to the acquisition of the competence. 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en-GB" sz="1800" dirty="0">
                <a:solidFill>
                  <a:srgbClr val="002060"/>
                </a:solidFill>
              </a:rPr>
              <a:t>Creating a pluricultural space is not just building a repertoire as in the previous scale we examined, it is acting as a cultural mediator, who</a:t>
            </a:r>
            <a:r>
              <a:rPr lang="en-GB" sz="1800" dirty="0">
                <a:solidFill>
                  <a:srgbClr val="1F4E79"/>
                </a:solidFill>
              </a:rPr>
              <a:t> aims to facilitate </a:t>
            </a:r>
            <a:r>
              <a:rPr lang="en-US" sz="1800" dirty="0">
                <a:solidFill>
                  <a:srgbClr val="1F4E79"/>
                </a:solidFill>
              </a:rPr>
              <a:t>a positive interactive environment for successful communication between participants of different cultural backgrounds, including multicultural contexts.</a:t>
            </a:r>
            <a:endParaRPr lang="en-GB" sz="1800" dirty="0">
              <a:solidFill>
                <a:srgbClr val="1F4E79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s-ES_tradnl" dirty="0">
              <a:solidFill>
                <a:srgbClr val="1F4E79"/>
              </a:solidFill>
            </a:endParaRPr>
          </a:p>
          <a:p>
            <a:pPr marL="0" indent="0">
              <a:buNone/>
            </a:pPr>
            <a:endParaRPr lang="es-ES_tradnl" dirty="0">
              <a:solidFill>
                <a:srgbClr val="1F4E79"/>
              </a:solidFill>
            </a:endParaRPr>
          </a:p>
          <a:p>
            <a:pPr marL="0" indent="0">
              <a:buNone/>
            </a:pPr>
            <a:endParaRPr lang="es-ES_tradnl" dirty="0">
              <a:solidFill>
                <a:srgbClr val="1F4E79"/>
              </a:solidFill>
            </a:endParaRPr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52A87965-BC98-D34D-A591-490D6F4AAECF}"/>
              </a:ext>
            </a:extLst>
          </p:cNvPr>
          <p:cNvSpPr/>
          <p:nvPr/>
        </p:nvSpPr>
        <p:spPr>
          <a:xfrm>
            <a:off x="482116" y="1690688"/>
            <a:ext cx="11218126" cy="14037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rgbClr val="002060"/>
                </a:solidFill>
              </a:rPr>
              <a:t>We have to go back to the concept of intercultural competence, that is, the ability to experience and understand otherness and establish cognitive links between past and new experiences of otherness. </a:t>
            </a:r>
          </a:p>
        </p:txBody>
      </p:sp>
      <p:pic>
        <p:nvPicPr>
          <p:cNvPr id="11" name="Audio 10">
            <a:extLst>
              <a:ext uri="{FF2B5EF4-FFF2-40B4-BE49-F238E27FC236}">
                <a16:creationId xmlns:a16="http://schemas.microsoft.com/office/drawing/2014/main" id="{35F518D4-6805-43CF-BF7A-EABCB03BE6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1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645"/>
    </mc:Choice>
    <mc:Fallback xmlns="">
      <p:transition spd="slow" advTm="98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5162EB-9D2C-B247-8767-6A5BCF90B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80" y="632162"/>
            <a:ext cx="11218126" cy="1325563"/>
          </a:xfrm>
        </p:spPr>
        <p:txBody>
          <a:bodyPr/>
          <a:lstStyle/>
          <a:p>
            <a:r>
              <a:rPr lang="en-GB" sz="2500" b="1" dirty="0">
                <a:solidFill>
                  <a:srgbClr val="002060"/>
                </a:solidFill>
              </a:rPr>
              <a:t>Concepts in the scale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37FBF9-91C0-114B-A677-0E85C5DEDC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0644" y="1690688"/>
            <a:ext cx="11218862" cy="3955029"/>
          </a:xfrm>
        </p:spPr>
        <p:txBody>
          <a:bodyPr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endParaRPr lang="es-ES_tradnl" sz="2500" b="1" dirty="0">
              <a:solidFill>
                <a:srgbClr val="002060"/>
              </a:solidFill>
              <a:latin typeface="Calibri Light" panose="020F0302020204030204"/>
            </a:endParaRPr>
          </a:p>
          <a:p>
            <a:pPr marL="0" lvl="0" indent="0">
              <a:spcAft>
                <a:spcPts val="1200"/>
              </a:spcAft>
              <a:buNone/>
            </a:pPr>
            <a:endParaRPr lang="es-ES_tradnl" sz="2500" b="1" dirty="0">
              <a:solidFill>
                <a:srgbClr val="002060"/>
              </a:solidFill>
              <a:latin typeface="Calibri Light" panose="020F0302020204030204"/>
            </a:endParaRPr>
          </a:p>
          <a:p>
            <a:pPr marL="0" lvl="0" indent="0">
              <a:spcAft>
                <a:spcPts val="1200"/>
              </a:spcAft>
              <a:buNone/>
            </a:pPr>
            <a:endParaRPr lang="es-ES_tradnl" sz="2500" b="1" dirty="0">
              <a:solidFill>
                <a:srgbClr val="002060"/>
              </a:solidFill>
              <a:latin typeface="Calibri Light" panose="020F0302020204030204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1800" dirty="0">
                <a:solidFill>
                  <a:srgbClr val="002060"/>
                </a:solidFill>
              </a:rPr>
              <a:t>The scale includes the following concepts:</a:t>
            </a:r>
          </a:p>
          <a:p>
            <a:r>
              <a:rPr lang="en-GB" sz="1800" dirty="0">
                <a:solidFill>
                  <a:srgbClr val="002060"/>
                </a:solidFill>
              </a:rPr>
              <a:t>Using questions and showing interest</a:t>
            </a:r>
            <a:r>
              <a:rPr lang="es-ES" sz="1800" dirty="0">
                <a:solidFill>
                  <a:srgbClr val="002060"/>
                </a:solidFill>
              </a:rPr>
              <a:t> </a:t>
            </a:r>
            <a:r>
              <a:rPr lang="en-GB" sz="1800" dirty="0">
                <a:solidFill>
                  <a:srgbClr val="002060"/>
                </a:solidFill>
              </a:rPr>
              <a:t>promote understanding of cultural norms and perspectives between participants,</a:t>
            </a:r>
          </a:p>
          <a:p>
            <a:r>
              <a:rPr lang="en-GB" sz="1800" dirty="0">
                <a:solidFill>
                  <a:srgbClr val="002060"/>
                </a:solidFill>
              </a:rPr>
              <a:t>demonstrating sensitivity to and respect for different sociocultural and sociolinguistic perspectives and norms,</a:t>
            </a:r>
          </a:p>
          <a:p>
            <a:r>
              <a:rPr lang="en-GB" sz="1800" dirty="0">
                <a:solidFill>
                  <a:srgbClr val="002060"/>
                </a:solidFill>
              </a:rPr>
              <a:t>anticipating, dealing with and/or repairing misunderstandings arising from sociocultural and sociolinguistic differences.</a:t>
            </a:r>
          </a:p>
          <a:p>
            <a:endParaRPr lang="en-GB" dirty="0"/>
          </a:p>
          <a:p>
            <a:endParaRPr lang="en-GB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s-ES_tradnl" dirty="0">
              <a:solidFill>
                <a:srgbClr val="1F4E79"/>
              </a:solidFill>
            </a:endParaRPr>
          </a:p>
          <a:p>
            <a:pPr marL="0" indent="0">
              <a:buNone/>
            </a:pPr>
            <a:endParaRPr lang="es-ES_tradnl" dirty="0">
              <a:solidFill>
                <a:srgbClr val="1F4E79"/>
              </a:solidFill>
            </a:endParaRPr>
          </a:p>
          <a:p>
            <a:pPr marL="0" indent="0">
              <a:buNone/>
            </a:pPr>
            <a:endParaRPr lang="es-ES_tradnl" dirty="0">
              <a:solidFill>
                <a:srgbClr val="1F4E79"/>
              </a:solidFill>
            </a:endParaRPr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52A87965-BC98-D34D-A591-490D6F4AAECF}"/>
              </a:ext>
            </a:extLst>
          </p:cNvPr>
          <p:cNvSpPr/>
          <p:nvPr/>
        </p:nvSpPr>
        <p:spPr>
          <a:xfrm>
            <a:off x="482116" y="1690688"/>
            <a:ext cx="11218126" cy="14037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rgbClr val="002060"/>
                </a:solidFill>
              </a:rPr>
              <a:t>The speaker, acting as a social agent, needs to be aware of the sociocultural and sociolinguistic differences to achieve their goal of broadening the intercultural understanding of the participants in the communicative act.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F594F20-015D-E652-5766-5AF49B6D0F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5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536"/>
    </mc:Choice>
    <mc:Fallback xmlns="">
      <p:transition spd="slow" advTm="775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753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75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07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5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7231FF7-1E3C-B148-8BB5-01DA52EFD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0263887"/>
              </p:ext>
            </p:extLst>
          </p:nvPr>
        </p:nvGraphicFramePr>
        <p:xfrm>
          <a:off x="0" y="215900"/>
          <a:ext cx="1185041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C5B2C9E-38F3-47CD-AEA5-4C11810C2805}"/>
              </a:ext>
            </a:extLst>
          </p:cNvPr>
          <p:cNvSpPr txBox="1"/>
          <p:nvPr/>
        </p:nvSpPr>
        <p:spPr>
          <a:xfrm>
            <a:off x="1623948" y="5039436"/>
            <a:ext cx="8236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i="1" dirty="0">
                <a:solidFill>
                  <a:schemeClr val="tx2"/>
                </a:solidFill>
                <a:effectLst/>
              </a:rPr>
              <a:t>A2: </a:t>
            </a:r>
            <a:r>
              <a:rPr lang="en-US" sz="1200" i="1" dirty="0">
                <a:solidFill>
                  <a:schemeClr val="tx2"/>
                </a:solidFill>
              </a:rPr>
              <a:t>Can contribute to an intercultural exchange, using simple words/signs to ask people to explain things and to get clarification of what they say, while exploiting a limited repertoire to express agreement, to invite, to thank, etc.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BA21F9-D90F-4ABD-A9DE-B184C4A81B18}"/>
              </a:ext>
            </a:extLst>
          </p:cNvPr>
          <p:cNvSpPr txBox="1"/>
          <p:nvPr/>
        </p:nvSpPr>
        <p:spPr>
          <a:xfrm>
            <a:off x="1877195" y="3745989"/>
            <a:ext cx="8096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i="1" dirty="0">
                <a:solidFill>
                  <a:schemeClr val="tx2"/>
                </a:solidFill>
                <a:effectLst/>
              </a:rPr>
              <a:t>B2: </a:t>
            </a:r>
            <a:r>
              <a:rPr lang="en-US" sz="1200" i="1" dirty="0">
                <a:solidFill>
                  <a:schemeClr val="tx2"/>
                </a:solidFill>
              </a:rPr>
              <a:t>Can encourage a shared communication culture by expressing understanding and appreciation of different</a:t>
            </a:r>
          </a:p>
          <a:p>
            <a:pPr algn="ctr"/>
            <a:r>
              <a:rPr lang="en-US" sz="1200" i="1" dirty="0">
                <a:solidFill>
                  <a:schemeClr val="tx2"/>
                </a:solidFill>
              </a:rPr>
              <a:t>ideas, feelings and viewpoints, and inviting participants to contribute and react to each other’s ideas.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282F9E-3291-45C0-830D-AFDD0D733599}"/>
              </a:ext>
            </a:extLst>
          </p:cNvPr>
          <p:cNvSpPr txBox="1"/>
          <p:nvPr/>
        </p:nvSpPr>
        <p:spPr>
          <a:xfrm>
            <a:off x="2047991" y="2164855"/>
            <a:ext cx="8096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i="1" dirty="0">
                <a:solidFill>
                  <a:schemeClr val="tx2"/>
                </a:solidFill>
              </a:rPr>
              <a:t>C</a:t>
            </a:r>
            <a:r>
              <a:rPr lang="es-ES" sz="1200" i="1" dirty="0">
                <a:solidFill>
                  <a:schemeClr val="tx2"/>
                </a:solidFill>
                <a:effectLst/>
              </a:rPr>
              <a:t>2: </a:t>
            </a:r>
            <a:r>
              <a:rPr lang="en-US" sz="1200" i="1" dirty="0">
                <a:solidFill>
                  <a:schemeClr val="tx2"/>
                </a:solidFill>
              </a:rPr>
              <a:t>Can guide a sensitive discussion effectively, identifying nuances and undercurrents.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21" name="Audio 20">
            <a:extLst>
              <a:ext uri="{FF2B5EF4-FFF2-40B4-BE49-F238E27FC236}">
                <a16:creationId xmlns:a16="http://schemas.microsoft.com/office/drawing/2014/main" id="{319755B1-3FC6-467E-F937-76847D29FD9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034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408"/>
    </mc:Choice>
    <mc:Fallback xmlns="">
      <p:transition spd="slow" advTm="153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900" b="1" noProof="0" dirty="0">
                <a:solidFill>
                  <a:schemeClr val="accent5">
                    <a:lumMod val="50000"/>
                  </a:schemeClr>
                </a:solidFill>
                <a:sym typeface="Walter Turncoat"/>
              </a:rPr>
              <a:t>If you want to know more …</a:t>
            </a:r>
            <a:br>
              <a:rPr lang="en-GB" sz="2900" b="1" noProof="0" dirty="0">
                <a:solidFill>
                  <a:schemeClr val="accent5">
                    <a:lumMod val="50000"/>
                  </a:schemeClr>
                </a:solidFill>
                <a:sym typeface="Walter Turncoat"/>
              </a:rPr>
            </a:br>
            <a:endParaRPr lang="en-GB" sz="2900" b="1" noProof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0"/>
          </p:nvPr>
        </p:nvSpPr>
        <p:spPr>
          <a:xfrm>
            <a:off x="452438" y="1364400"/>
            <a:ext cx="11218862" cy="41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err="1">
                <a:solidFill>
                  <a:srgbClr val="1F4E79"/>
                </a:solidFill>
              </a:rPr>
              <a:t>Bavieri</a:t>
            </a:r>
            <a:r>
              <a:rPr lang="en-GB" sz="1800" dirty="0">
                <a:solidFill>
                  <a:srgbClr val="1F4E79"/>
                </a:solidFill>
              </a:rPr>
              <a:t>, L., &amp; </a:t>
            </a:r>
            <a:r>
              <a:rPr lang="en-GB" sz="1800" dirty="0" err="1">
                <a:solidFill>
                  <a:srgbClr val="1F4E79"/>
                </a:solidFill>
              </a:rPr>
              <a:t>Beaven</a:t>
            </a:r>
            <a:r>
              <a:rPr lang="en-GB" sz="1800" dirty="0">
                <a:solidFill>
                  <a:srgbClr val="1F4E79"/>
                </a:solidFill>
              </a:rPr>
              <a:t>, A. (2021). Developing interpersonal and intercultural skills in a university language course. In: </a:t>
            </a:r>
            <a:r>
              <a:rPr lang="en-GB" sz="1800" i="1" dirty="0">
                <a:solidFill>
                  <a:srgbClr val="1F4E79"/>
                </a:solidFill>
              </a:rPr>
              <a:t>Language Learning in Higher Education</a:t>
            </a:r>
            <a:r>
              <a:rPr lang="en-GB" sz="1800" dirty="0">
                <a:solidFill>
                  <a:srgbClr val="1F4E79"/>
                </a:solidFill>
              </a:rPr>
              <a:t>, 11(1), 245-252.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1F4E79"/>
                </a:solidFill>
              </a:rPr>
              <a:t>Byram, M. (1988). </a:t>
            </a:r>
            <a:r>
              <a:rPr lang="en-GB" sz="1800" i="1" dirty="0">
                <a:solidFill>
                  <a:srgbClr val="1F4E79"/>
                </a:solidFill>
              </a:rPr>
              <a:t>Cultural Studies in Foreign Language Education</a:t>
            </a:r>
            <a:r>
              <a:rPr lang="en-GB" sz="1800" dirty="0">
                <a:solidFill>
                  <a:srgbClr val="1F4E79"/>
                </a:solidFill>
              </a:rPr>
              <a:t>. Clevedon: Multilingual Matters</a:t>
            </a:r>
            <a:r>
              <a:rPr lang="es-ES" sz="1800" dirty="0">
                <a:solidFill>
                  <a:srgbClr val="1F4E79"/>
                </a:solidFill>
              </a:rPr>
              <a:t>. </a:t>
            </a:r>
            <a:endParaRPr lang="en-GB" sz="1800" dirty="0">
              <a:solidFill>
                <a:srgbClr val="1F4E79"/>
              </a:solidFill>
            </a:endParaRPr>
          </a:p>
          <a:p>
            <a:pPr marL="0" indent="0">
              <a:buNone/>
            </a:pPr>
            <a:r>
              <a:rPr lang="en-GB" sz="1800" dirty="0" err="1">
                <a:solidFill>
                  <a:srgbClr val="1F4E79"/>
                </a:solidFill>
              </a:rPr>
              <a:t>Coste</a:t>
            </a:r>
            <a:r>
              <a:rPr lang="en-GB" sz="1800" dirty="0">
                <a:solidFill>
                  <a:srgbClr val="1F4E79"/>
                </a:solidFill>
              </a:rPr>
              <a:t>, D., Moore, D., &amp; Zarate, G. (2009). </a:t>
            </a:r>
            <a:r>
              <a:rPr lang="en-GB" sz="1800" i="1" dirty="0">
                <a:solidFill>
                  <a:srgbClr val="1F4E79"/>
                </a:solidFill>
              </a:rPr>
              <a:t>Plurilingual and pluricultural competence</a:t>
            </a:r>
            <a:r>
              <a:rPr lang="en-GB" sz="1800" dirty="0">
                <a:solidFill>
                  <a:srgbClr val="1F4E79"/>
                </a:solidFill>
              </a:rPr>
              <a:t>. Strasbourg: Council of Europe.</a:t>
            </a:r>
            <a:endParaRPr lang="es-ES" sz="1800" dirty="0">
              <a:solidFill>
                <a:srgbClr val="1F4E79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1F4E79"/>
                </a:solidFill>
              </a:rPr>
              <a:t>North, B., &amp; </a:t>
            </a:r>
            <a:r>
              <a:rPr lang="en-GB" sz="1800" dirty="0" err="1">
                <a:solidFill>
                  <a:srgbClr val="1F4E79"/>
                </a:solidFill>
              </a:rPr>
              <a:t>Piccardo</a:t>
            </a:r>
            <a:r>
              <a:rPr lang="en-GB" sz="1800" dirty="0">
                <a:solidFill>
                  <a:srgbClr val="1F4E79"/>
                </a:solidFill>
              </a:rPr>
              <a:t>, E. (2016). Developing illustrative descriptors of aspects of mediation for the Common European Framework of Reference (CEFR): A Council of Europe project. In: </a:t>
            </a:r>
            <a:r>
              <a:rPr lang="en-GB" sz="1800" i="1" dirty="0">
                <a:solidFill>
                  <a:srgbClr val="1F4E79"/>
                </a:solidFill>
              </a:rPr>
              <a:t>Language Teaching</a:t>
            </a:r>
            <a:r>
              <a:rPr lang="en-GB" sz="1800" dirty="0">
                <a:solidFill>
                  <a:srgbClr val="1F4E79"/>
                </a:solidFill>
              </a:rPr>
              <a:t>, 49(3), 455-459.</a:t>
            </a:r>
          </a:p>
          <a:p>
            <a:pPr marL="0" indent="0">
              <a:buNone/>
            </a:pPr>
            <a:r>
              <a:rPr lang="en-GB" sz="1800" dirty="0" err="1">
                <a:solidFill>
                  <a:srgbClr val="1F4E79"/>
                </a:solidFill>
              </a:rPr>
              <a:t>Piccardo</a:t>
            </a:r>
            <a:r>
              <a:rPr lang="en-GB" sz="1800" dirty="0">
                <a:solidFill>
                  <a:srgbClr val="1F4E79"/>
                </a:solidFill>
              </a:rPr>
              <a:t>, E. (2019 ). </a:t>
            </a:r>
            <a:r>
              <a:rPr lang="en-GB" sz="1800" i="1" dirty="0">
                <a:solidFill>
                  <a:srgbClr val="1F4E79"/>
                </a:solidFill>
              </a:rPr>
              <a:t>Mediation for pluricultural competence: synergies and implications</a:t>
            </a:r>
            <a:r>
              <a:rPr lang="en-GB" sz="1800" dirty="0">
                <a:solidFill>
                  <a:srgbClr val="1F4E79"/>
                </a:solidFill>
              </a:rPr>
              <a:t>. Retrieved from: </a:t>
            </a:r>
            <a:r>
              <a:rPr lang="en-GB" sz="1800" dirty="0">
                <a:solidFill>
                  <a:srgbClr val="1F4E79"/>
                </a:solidFill>
                <a:hlinkClick r:id="rId5"/>
              </a:rPr>
              <a:t>https://ecspm.org/wp-content/uploads/2019/04/Piccardo-Reading-20190321.pdf</a:t>
            </a:r>
            <a:r>
              <a:rPr lang="en-GB" sz="1800" dirty="0">
                <a:solidFill>
                  <a:srgbClr val="1F4E79"/>
                </a:solidFill>
              </a:rPr>
              <a:t>.</a:t>
            </a:r>
          </a:p>
          <a:p>
            <a:pPr marL="0" indent="0">
              <a:buNone/>
            </a:pPr>
            <a:endParaRPr lang="es-ES" sz="1800" dirty="0">
              <a:solidFill>
                <a:srgbClr val="1F4E79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s-ES" sz="1800" dirty="0">
              <a:solidFill>
                <a:srgbClr val="1F4E79"/>
              </a:solidFill>
            </a:endParaRPr>
          </a:p>
          <a:p>
            <a:pPr marL="0" indent="0">
              <a:buNone/>
            </a:pPr>
            <a:br>
              <a:rPr lang="es-ES" sz="1900" dirty="0">
                <a:solidFill>
                  <a:srgbClr val="1F4E79"/>
                </a:solidFill>
              </a:rPr>
            </a:br>
            <a:endParaRPr lang="es-ES" sz="1900" dirty="0">
              <a:solidFill>
                <a:srgbClr val="1F4E79"/>
              </a:solidFill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ACB80A2-9810-958B-722A-D060F888EF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5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28"/>
    </mc:Choice>
    <mc:Fallback xmlns="">
      <p:transition spd="slow" advTm="72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212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2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4256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2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|74.8|32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609</Words>
  <Application>Microsoft Office PowerPoint</Application>
  <PresentationFormat>Breitbild</PresentationFormat>
  <Paragraphs>46</Paragraphs>
  <Slides>5</Slides>
  <Notes>5</Notes>
  <HiddenSlides>0</HiddenSlides>
  <MMClips>5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Pluricultural aspects in the Companion Volume to the Common European Framework of Reference for Languages: facilitating pluricultural space</vt:lpstr>
      <vt:lpstr>Facilitating pluricultural space</vt:lpstr>
      <vt:lpstr>Concepts in the scale</vt:lpstr>
      <vt:lpstr>PowerPoint-Präsentation</vt:lpstr>
      <vt:lpstr>If you want to know more 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Friedrich</dc:creator>
  <cp:lastModifiedBy>Johann Fischer</cp:lastModifiedBy>
  <cp:revision>166</cp:revision>
  <dcterms:created xsi:type="dcterms:W3CDTF">2020-01-08T10:10:35Z</dcterms:created>
  <dcterms:modified xsi:type="dcterms:W3CDTF">2024-07-10T14:53:56Z</dcterms:modified>
</cp:coreProperties>
</file>